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4" r:id="rId4"/>
    <p:sldId id="265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ENE" initials="I" lastIdx="0" clrIdx="0">
    <p:extLst>
      <p:ext uri="{19B8F6BF-5375-455C-9EA6-DF929625EA0E}">
        <p15:presenceInfo xmlns:p15="http://schemas.microsoft.com/office/powerpoint/2012/main" userId="IRE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67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19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34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21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23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05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42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37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95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81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552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B808E1A-5266-4F28-BC0F-EAD2961BFB6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CFF3DD8-EF83-414E-8990-33069E14D3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://www.pronosticosyalertas.gov.co/documents/78690/126886097/Comunicado+Especial+No.+062+-+Transicio%C2%B4n+del+Feno%C2%B4meno+de+El+Nin~o+a+condiciones+neutrales.pdf/74dd7e00-99cd-4dec-8c10-4de2759a6a02?version=1.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7613" y="918775"/>
            <a:ext cx="3678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Precipitaciones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793691" y="2052514"/>
            <a:ext cx="58603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dirty="0">
                <a:latin typeface="Arial" panose="020B0604020202020204" pitchFamily="34" charset="0"/>
              </a:rPr>
              <a:t>En el mes de junio se da la transición hacia la segunda temporada seca del año. Durante el período del 01/06/2024 al 15/06/2024, la CVC registró un aumento de las precipitaciones con respecto a la media histórica en el departamento, debido al desplazamiento de la zona de convergencia tropical (ZCIT), lo cual marca el inicio de la temporada seca del año.</a:t>
            </a:r>
          </a:p>
          <a:p>
            <a:pPr algn="ctr">
              <a:spcAft>
                <a:spcPts val="0"/>
              </a:spcAft>
            </a:pPr>
            <a:endParaRPr lang="es-ES" sz="2000" dirty="0">
              <a:latin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s-ES" sz="2000" dirty="0">
                <a:latin typeface="Arial" panose="020B0604020202020204" pitchFamily="34" charset="0"/>
              </a:rPr>
              <a:t>Los mayores incrementos de precipitación se presentaron los días 14 y 15, con lluvias intensas y generalizadas en el departamento.</a:t>
            </a:r>
            <a:endParaRPr lang="es-ES" dirty="0">
              <a:effectLst/>
              <a:latin typeface="Arial MT"/>
              <a:ea typeface="Arial MT"/>
              <a:cs typeface="Arial MT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07EE340-9B41-2E05-B421-8EC9C84EC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782" y="1922907"/>
            <a:ext cx="4517797" cy="45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32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402477"/>
              </p:ext>
            </p:extLst>
          </p:nvPr>
        </p:nvGraphicFramePr>
        <p:xfrm>
          <a:off x="951346" y="2367827"/>
          <a:ext cx="4555836" cy="226367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45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75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Caudal Promedio Mensual registrado (m</a:t>
                      </a:r>
                      <a:r>
                        <a:rPr lang="es-ES" sz="12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/s)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Caudal Histórico </a:t>
                      </a:r>
                      <a:r>
                        <a:rPr lang="es-CO" sz="12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</a:t>
                      </a:r>
                      <a:r>
                        <a:rPr lang="pt-BR" sz="12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con respecto al Histórico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1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 de Azúcar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E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es-ES" sz="1400" b="1" i="0" u="none" strike="noStrike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5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Balsa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1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Puerto Mallarino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7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Victoria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51346" y="955964"/>
            <a:ext cx="3921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Caudales de las principales corrientes y del río Cauca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74651" y="4974698"/>
            <a:ext cx="5389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caudales de las principales corrientes del departamento experimentaron aumentos  significativos en comparación con los valores históricos.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18837"/>
              </p:ext>
            </p:extLst>
          </p:nvPr>
        </p:nvGraphicFramePr>
        <p:xfrm>
          <a:off x="6307282" y="2211243"/>
          <a:ext cx="5389417" cy="419330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482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7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5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Estación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Caudal Promedio Mensual registrado (m</a:t>
                      </a:r>
                      <a:r>
                        <a:rPr lang="es-ES" sz="11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es-E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/s)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Caudal Histórico </a:t>
                      </a:r>
                      <a:r>
                        <a:rPr lang="es-CO" sz="1100" b="1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</a:t>
                      </a:r>
                      <a:r>
                        <a:rPr lang="pt-BR" sz="11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pt-BR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con respecto al Histórico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Anchicaya – Los Monos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41,3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166%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Bugalagrande - El Placer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21,5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 - Bocatoma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4,74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5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Claro - La Luisa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11,16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148%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Guadalajara - El Vergel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6,03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3,97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152%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Fraile  - La Industria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5,55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vieja - Cartago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95,6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Meléndez - El Carmelo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2,92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2,48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Palo - Puerto Tejada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33,51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35,35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Timba - Timba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29,48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25,4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006EA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116%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9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Tuluá - Mateguadua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10,68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</a:t>
                      </a:r>
                    </a:p>
                  </a:txBody>
                  <a:tcPr marL="5841" marR="5841" marT="584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89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4906" y="1143205"/>
            <a:ext cx="369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Niveles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203EE52-5954-613C-17DD-BDD400817812}"/>
              </a:ext>
            </a:extLst>
          </p:cNvPr>
          <p:cNvSpPr txBox="1"/>
          <p:nvPr/>
        </p:nvSpPr>
        <p:spPr>
          <a:xfrm>
            <a:off x="423684" y="5714795"/>
            <a:ext cx="11099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Los ríos experimentaron un aumento significativo de caudal debido a las lluvias registradas durante este mes.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4D30F70A-583B-4C71-60F1-64BE77F1FE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517" y="1997403"/>
            <a:ext cx="5082578" cy="354013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2C9E1B7-EE5A-757A-A17A-F4DE2AB66A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118419"/>
            <a:ext cx="4644189" cy="35525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EC76B-51A7-94BC-6F5A-49F0698E29E7}"/>
              </a:ext>
            </a:extLst>
          </p:cNvPr>
          <p:cNvSpPr txBox="1"/>
          <p:nvPr/>
        </p:nvSpPr>
        <p:spPr>
          <a:xfrm>
            <a:off x="1727666" y="5006667"/>
            <a:ext cx="2606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Guadalajara - El Vergel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BB9DDA7-9B57-E393-CAA9-19D87A1562A0}"/>
              </a:ext>
            </a:extLst>
          </p:cNvPr>
          <p:cNvSpPr txBox="1"/>
          <p:nvPr/>
        </p:nvSpPr>
        <p:spPr>
          <a:xfrm>
            <a:off x="6644570" y="4976010"/>
            <a:ext cx="2606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Jamundí - Carretera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3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4906" y="1143205"/>
            <a:ext cx="369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Embalse de Salvajina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96098" y="5636034"/>
            <a:ext cx="4561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NIVEL DE EMBALSE: 82%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17670E4-974F-7E57-B660-60197ED488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59057" y="2282552"/>
            <a:ext cx="6843288" cy="304288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203EE52-5954-613C-17DD-BDD400817812}"/>
              </a:ext>
            </a:extLst>
          </p:cNvPr>
          <p:cNvSpPr txBox="1"/>
          <p:nvPr/>
        </p:nvSpPr>
        <p:spPr>
          <a:xfrm>
            <a:off x="448511" y="2736821"/>
            <a:ext cx="438818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0" i="0" dirty="0">
                <a:effectLst/>
                <a:highlight>
                  <a:srgbClr val="FFFFFF"/>
                </a:highlight>
                <a:latin typeface="pt_sansregular"/>
              </a:rPr>
              <a:t>El volumen total de agua almacenada en el embalse es del  82 %, el cuál corresponde al comportamiento normal para este mes. A las 6 am ingresó un caudal de 156 m</a:t>
            </a:r>
            <a:r>
              <a:rPr lang="es-ES" sz="2000" b="0" i="0" baseline="30000" dirty="0">
                <a:effectLst/>
                <a:highlight>
                  <a:srgbClr val="FFFFFF"/>
                </a:highlight>
                <a:latin typeface="ralewayregular"/>
              </a:rPr>
              <a:t>3</a:t>
            </a:r>
            <a:r>
              <a:rPr lang="es-ES" sz="2000" b="0" i="0" dirty="0">
                <a:effectLst/>
                <a:highlight>
                  <a:srgbClr val="FFFFFF"/>
                </a:highlight>
                <a:latin typeface="pt_sansregular"/>
              </a:rPr>
              <a:t>/s al embalse de Salvajina y se descargaron 234 m</a:t>
            </a:r>
            <a:r>
              <a:rPr lang="es-ES" sz="2000" b="0" i="0" baseline="30000" dirty="0">
                <a:effectLst/>
                <a:highlight>
                  <a:srgbClr val="FFFFFF"/>
                </a:highlight>
                <a:latin typeface="ralewayregular"/>
              </a:rPr>
              <a:t>3</a:t>
            </a:r>
            <a:r>
              <a:rPr lang="es-ES" sz="2000" b="0" i="0" dirty="0">
                <a:effectLst/>
                <a:highlight>
                  <a:srgbClr val="FFFFFF"/>
                </a:highlight>
                <a:latin typeface="pt_sansregular"/>
              </a:rPr>
              <a:t>/s.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65091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13091" y="1023413"/>
            <a:ext cx="3948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Condiciones de ENSO – </a:t>
            </a:r>
            <a:r>
              <a:rPr lang="es-E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Advertencia Final de El Niño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s-E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Vigilancia de La Niña</a:t>
            </a: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74599" y="2131200"/>
            <a:ext cx="106067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Las condiciones de </a:t>
            </a:r>
            <a:r>
              <a:rPr lang="es-CO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ENSO-neutral</a:t>
            </a:r>
            <a:r>
              <a:rPr lang="es-CO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están presentes. Se favorece que La Niña se desarrolle durante julio-septiembre (65 % de probabilidad) y persista hasta el invierno del hemisferio norte de 2024-25 (85 % de probabilidad durante noviembre-enero).</a:t>
            </a:r>
            <a:endParaRPr lang="es-CO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593439" y="6034776"/>
            <a:ext cx="33212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  <a:ea typeface="Arial MT"/>
              </a:rPr>
              <a:t>Fuente: NOAA www.cpc.ncep.noaa.gov</a:t>
            </a:r>
            <a:endParaRPr lang="es-ES" sz="1400" dirty="0"/>
          </a:p>
        </p:txBody>
      </p:sp>
      <p:sp>
        <p:nvSpPr>
          <p:cNvPr id="9" name="Rectángulo 8"/>
          <p:cNvSpPr/>
          <p:nvPr/>
        </p:nvSpPr>
        <p:spPr>
          <a:xfrm>
            <a:off x="550246" y="6034778"/>
            <a:ext cx="33212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  <a:ea typeface="Arial MT"/>
              </a:rPr>
              <a:t>Fuente: NOAA www.cpc.ncep.noaa.gov</a:t>
            </a:r>
            <a:endParaRPr lang="es-ES" sz="14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1B78C75-59E8-4CE3-77BE-537FB5780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345300"/>
            <a:ext cx="4475169" cy="2734826"/>
          </a:xfrm>
          <a:prstGeom prst="rect">
            <a:avLst/>
          </a:prstGeom>
        </p:spPr>
      </p:pic>
      <p:pic>
        <p:nvPicPr>
          <p:cNvPr id="7" name="Imagen 6">
            <a:hlinkClick r:id="rId4"/>
            <a:extLst>
              <a:ext uri="{FF2B5EF4-FFF2-40B4-BE49-F238E27FC236}">
                <a16:creationId xmlns:a16="http://schemas.microsoft.com/office/drawing/2014/main" id="{066B517F-7B7C-5C0B-3098-C378327501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8301" y="3495695"/>
            <a:ext cx="4068715" cy="2255921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359A340D-27D0-91D4-25F2-5AA071FE58A3}"/>
              </a:ext>
            </a:extLst>
          </p:cNvPr>
          <p:cNvSpPr/>
          <p:nvPr/>
        </p:nvSpPr>
        <p:spPr>
          <a:xfrm>
            <a:off x="5465193" y="6034777"/>
            <a:ext cx="1409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>
                <a:solidFill>
                  <a:srgbClr val="222222"/>
                </a:solidFill>
                <a:latin typeface="Arial" panose="020B0604020202020204" pitchFamily="34" charset="0"/>
                <a:ea typeface="Arial MT"/>
                <a:hlinkClick r:id="rId4"/>
              </a:rPr>
              <a:t>Fuente: IDEAM</a:t>
            </a:r>
            <a:endParaRPr lang="es-ES" sz="1400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69D49A0C-BD66-9AF9-95E1-A86E734C33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60488" y="3880259"/>
            <a:ext cx="3587133" cy="168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04800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1033</TotalTime>
  <Words>435</Words>
  <Application>Microsoft Office PowerPoint</Application>
  <PresentationFormat>Panorámica</PresentationFormat>
  <Paragraphs>86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Aptos</vt:lpstr>
      <vt:lpstr>Arial</vt:lpstr>
      <vt:lpstr>Arial MT</vt:lpstr>
      <vt:lpstr>Calibri Light</vt:lpstr>
      <vt:lpstr>pt_sansregular</vt:lpstr>
      <vt:lpstr>ralewayregular</vt:lpstr>
      <vt:lpstr>Metropolitana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IRENE</dc:creator>
  <cp:lastModifiedBy>helpdesk helpdesk</cp:lastModifiedBy>
  <cp:revision>35</cp:revision>
  <dcterms:created xsi:type="dcterms:W3CDTF">2024-04-19T23:25:01Z</dcterms:created>
  <dcterms:modified xsi:type="dcterms:W3CDTF">2024-06-18T22:28:42Z</dcterms:modified>
</cp:coreProperties>
</file>